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4" r:id="rId2"/>
  </p:sldMasterIdLst>
  <p:notesMasterIdLst>
    <p:notesMasterId r:id="rId25"/>
  </p:notesMasterIdLst>
  <p:handoutMasterIdLst>
    <p:handoutMasterId r:id="rId26"/>
  </p:handoutMasterIdLst>
  <p:sldIdLst>
    <p:sldId id="256" r:id="rId3"/>
    <p:sldId id="257" r:id="rId4"/>
    <p:sldId id="273" r:id="rId5"/>
    <p:sldId id="258" r:id="rId6"/>
    <p:sldId id="274" r:id="rId7"/>
    <p:sldId id="275" r:id="rId8"/>
    <p:sldId id="288" r:id="rId9"/>
    <p:sldId id="287" r:id="rId10"/>
    <p:sldId id="279" r:id="rId11"/>
    <p:sldId id="277" r:id="rId12"/>
    <p:sldId id="259" r:id="rId13"/>
    <p:sldId id="280" r:id="rId14"/>
    <p:sldId id="282" r:id="rId15"/>
    <p:sldId id="278" r:id="rId16"/>
    <p:sldId id="262" r:id="rId17"/>
    <p:sldId id="260" r:id="rId18"/>
    <p:sldId id="283" r:id="rId19"/>
    <p:sldId id="284" r:id="rId20"/>
    <p:sldId id="289" r:id="rId21"/>
    <p:sldId id="261" r:id="rId22"/>
    <p:sldId id="264" r:id="rId23"/>
    <p:sldId id="286" r:id="rId24"/>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72" d="100"/>
          <a:sy n="72" d="100"/>
        </p:scale>
        <p:origin x="1350" y="78"/>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p>
            <a:endParaRPr lang="en-US" dirty="0"/>
          </a:p>
        </p:txBody>
      </p:sp>
      <p:sp>
        <p:nvSpPr>
          <p:cNvPr id="3" name="Rectangle 3"/>
          <p:cNvSpPr>
            <a:spLocks noGrp="1"/>
          </p:cNvSpPr>
          <p:nvPr>
            <p:ph type="dt" sz="quarter" idx="1"/>
          </p:nvPr>
        </p:nvSpPr>
        <p:spPr>
          <a:xfrm>
            <a:off x="3884613" y="0"/>
            <a:ext cx="2971800" cy="457200"/>
          </a:xfrm>
          <a:prstGeom prst="rect">
            <a:avLst/>
          </a:prstGeom>
        </p:spPr>
        <p:txBody>
          <a:bodyPr vert="horz"/>
          <a:lstStyle/>
          <a:p>
            <a:fld id="{A7959C71-B73A-49FF-9308-B24F710812B5}" type="datetimeFigureOut">
              <a:rPr lang="en-US" smtClean="0"/>
              <a:pPr/>
              <a:t>6/12/2018</a:t>
            </a:fld>
            <a:endParaRPr lang="en-US" dirty="0"/>
          </a:p>
        </p:txBody>
      </p:sp>
      <p:sp>
        <p:nvSpPr>
          <p:cNvPr id="4" name="Rectangle 4"/>
          <p:cNvSpPr>
            <a:spLocks noGrp="1"/>
          </p:cNvSpPr>
          <p:nvPr>
            <p:ph type="ftr" sz="quarter" idx="2"/>
          </p:nvPr>
        </p:nvSpPr>
        <p:spPr>
          <a:xfrm>
            <a:off x="0" y="8685213"/>
            <a:ext cx="2971800" cy="457200"/>
          </a:xfrm>
          <a:prstGeom prst="rect">
            <a:avLst/>
          </a:prstGeom>
        </p:spPr>
        <p:txBody>
          <a:bodyPr vert="horz"/>
          <a:lstStyle/>
          <a:p>
            <a:endParaRPr lang="en-US" dirty="0"/>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p>
            <a:fld id="{D6790D8E-0C56-4F61-9B17-7A387442778A}"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p>
            <a:endParaRPr lang="en-US" dirty="0"/>
          </a:p>
        </p:txBody>
      </p:sp>
      <p:sp>
        <p:nvSpPr>
          <p:cNvPr id="3" name="Rectangle 3"/>
          <p:cNvSpPr>
            <a:spLocks noGrp="1"/>
          </p:cNvSpPr>
          <p:nvPr>
            <p:ph type="dt" idx="1"/>
          </p:nvPr>
        </p:nvSpPr>
        <p:spPr>
          <a:xfrm>
            <a:off x="3884613" y="0"/>
            <a:ext cx="2971800" cy="457200"/>
          </a:xfrm>
          <a:prstGeom prst="rect">
            <a:avLst/>
          </a:prstGeom>
        </p:spPr>
        <p:txBody>
          <a:bodyPr vert="horz"/>
          <a:lstStyle/>
          <a:p>
            <a:fld id="{5468FC2B-D455-4AC4-9C5E-9317124768F4}" type="datetimeFigureOut">
              <a:rPr lang="en-US" smtClean="0"/>
              <a:pPr/>
              <a:t>6/12/2018</a:t>
            </a:fld>
            <a:endParaRPr lang="en-US" dirty="0"/>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p>
            <a:endParaRPr lang="en-US" dirty="0"/>
          </a:p>
        </p:txBody>
      </p:sp>
      <p:sp>
        <p:nvSpPr>
          <p:cNvPr id="5" name="Rectangle 5"/>
          <p:cNvSpPr>
            <a:spLocks noGrp="1"/>
          </p:cNvSpPr>
          <p:nvPr>
            <p:ph type="body" sz="quarter" idx="3"/>
          </p:nvPr>
        </p:nvSpPr>
        <p:spPr>
          <a:xfrm>
            <a:off x="685800" y="4343400"/>
            <a:ext cx="5486400" cy="4114800"/>
          </a:xfrm>
          <a:prstGeom prst="rect">
            <a:avLst/>
          </a:prstGeom>
        </p:spPr>
        <p:txBody>
          <a:bodyPr vert="horz">
            <a:normAutofit/>
          </a:bodyPr>
          <a:lstStyle/>
          <a:p>
            <a:pPr lvl="0"/>
            <a:r>
              <a:rPr lang="en-US" noProof="1"/>
              <a:t>Click to edit Master text styles</a:t>
            </a:r>
            <a:endParaRPr lang="en-US"/>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a:lstStyle/>
          <a:p>
            <a:endParaRPr lang="en-US" dirty="0"/>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p>
            <a:fld id="{1399807D-D128-4837-BF84-5EA633F317A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1</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2</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4</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11</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15</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16</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20</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dirty="0"/>
          </a:p>
        </p:txBody>
      </p:sp>
      <p:sp>
        <p:nvSpPr>
          <p:cNvPr id="3" name="Rectangle 3"/>
          <p:cNvSpPr>
            <a:spLocks noGrp="1"/>
          </p:cNvSpPr>
          <p:nvPr>
            <p:ph type="body" idx="1"/>
          </p:nvPr>
        </p:nvSpPr>
        <p:spPr/>
        <p:txBody>
          <a:bodyPr/>
          <a:lstStyle/>
          <a:p>
            <a:endParaRPr lang="en-US" dirty="0"/>
          </a:p>
        </p:txBody>
      </p:sp>
      <p:sp>
        <p:nvSpPr>
          <p:cNvPr id="4" name="Rectangle 4"/>
          <p:cNvSpPr>
            <a:spLocks noGrp="1"/>
          </p:cNvSpPr>
          <p:nvPr>
            <p:ph type="dt" idx="10"/>
          </p:nvPr>
        </p:nvSpPr>
        <p:spPr/>
        <p:txBody>
          <a:bodyPr/>
          <a:lstStyle/>
          <a:p>
            <a:fld id="{5468FC2B-D455-4AC4-9C5E-9317124768F4}" type="datetimeFigureOut">
              <a:rPr lang="en-US" smtClean="0"/>
              <a:pPr/>
              <a:t>6/12/2018</a:t>
            </a:fld>
            <a:endParaRPr lang="en-US" dirty="0"/>
          </a:p>
        </p:txBody>
      </p:sp>
      <p:sp>
        <p:nvSpPr>
          <p:cNvPr id="5" name="Rectangle 5"/>
          <p:cNvSpPr>
            <a:spLocks noGrp="1"/>
          </p:cNvSpPr>
          <p:nvPr>
            <p:ph type="ftr" sz="quarter" idx="11"/>
          </p:nvPr>
        </p:nvSpPr>
        <p:spPr/>
        <p:txBody>
          <a:bodyPr/>
          <a:lstStyle/>
          <a:p>
            <a:endParaRPr lang="en-US" dirty="0"/>
          </a:p>
        </p:txBody>
      </p:sp>
      <p:sp>
        <p:nvSpPr>
          <p:cNvPr id="6" name="Rectangle 6"/>
          <p:cNvSpPr>
            <a:spLocks noGrp="1"/>
          </p:cNvSpPr>
          <p:nvPr>
            <p:ph type="sldNum" sz="quarter" idx="12"/>
          </p:nvPr>
        </p:nvSpPr>
        <p:spPr/>
        <p:txBody>
          <a:bodyPr/>
          <a:lstStyle/>
          <a:p>
            <a:fld id="{1399807D-D128-4837-BF84-5EA633F317AE}" type="slidenum">
              <a:rPr lang="en-US" smtClean="0"/>
              <a:pPr/>
              <a:t>21</a:t>
            </a:fld>
            <a:endParaRPr lang="en-US" dirty="0"/>
          </a:p>
        </p:txBody>
      </p:sp>
      <p:sp>
        <p:nvSpPr>
          <p:cNvPr id="7" name="Rectangle 7"/>
          <p:cNvSpPr>
            <a:spLocks noGrp="1"/>
          </p:cNvSpPr>
          <p:nvPr>
            <p:ph type="hdr" sz="quarter" idx="13"/>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ubtitle 8"/>
          <p:cNvSpPr>
            <a:spLocks noGrp="1"/>
          </p:cNvSpPr>
          <p:nvPr>
            <p:ph type="subTitle" idx="1"/>
          </p:nvPr>
        </p:nvSpPr>
        <p:spPr>
          <a:xfrm>
            <a:off x="2362200" y="6050037"/>
            <a:ext cx="6515100" cy="68580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fld id="{047E157E-8DCB-4F70-A0AF-5EB586A91DD4}" type="datetime1">
              <a:rPr lang="en-US" smtClean="0">
                <a:solidFill>
                  <a:srgbClr val="FFFFFF"/>
                </a:solidFill>
              </a:rPr>
              <a:pPr algn="ctr"/>
              <a:t>6/12/2018</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F82E0A0-C266-4798-8C8F-B9F91E9DA37E}" type="slidenum">
              <a:rPr lang="en-US" smtClean="0">
                <a:solidFill>
                  <a:schemeClr val="tx2"/>
                </a:solidFill>
              </a:rPr>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4" name="Rectangle 2"/>
          <p:cNvSpPr>
            <a:spLocks noGrp="1"/>
          </p:cNvSpPr>
          <p:nvPr>
            <p:ph type="title" hasCustomPrompt="1"/>
          </p:nvPr>
        </p:nvSpPr>
        <p:spPr/>
        <p:txBody>
          <a:bodyPr/>
          <a:lstStyle/>
          <a:p>
            <a:r>
              <a:rPr lang="en-US" noProof="1"/>
              <a:t>Click to edit Master title style</a:t>
            </a:r>
            <a:endParaRPr lang="en-US" dirty="0"/>
          </a:p>
        </p:txBody>
      </p:sp>
      <p:sp>
        <p:nvSpPr>
          <p:cNvPr id="12" name="Rectangle 3"/>
          <p:cNvSpPr>
            <a:spLocks noGrp="1"/>
          </p:cNvSpPr>
          <p:nvPr>
            <p:ph type="body" idx="1"/>
          </p:nvPr>
        </p:nvSpPr>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5" name="Rectangle 4"/>
          <p:cNvSpPr>
            <a:spLocks noGrp="1"/>
          </p:cNvSpPr>
          <p:nvPr>
            <p:ph type="dt" sz="half" idx="10"/>
          </p:nvPr>
        </p:nvSpPr>
        <p:spPr/>
        <p:txBody>
          <a:bodyPr/>
          <a:lstStyle/>
          <a:p>
            <a:fld id="{7E41B819-6633-4615-BB07-C55D005E14AD}" type="datetimeFigureOut">
              <a:rPr lang="en-US" smtClean="0"/>
              <a:pPr/>
              <a:t>6/12/2018</a:t>
            </a:fld>
            <a:endParaRPr lang="en-US" dirty="0"/>
          </a:p>
        </p:txBody>
      </p:sp>
      <p:sp>
        <p:nvSpPr>
          <p:cNvPr id="28" name="Rectangle 5"/>
          <p:cNvSpPr>
            <a:spLocks noGrp="1"/>
          </p:cNvSpPr>
          <p:nvPr>
            <p:ph type="ftr" sz="quarter" idx="11"/>
          </p:nvPr>
        </p:nvSpPr>
        <p:spPr/>
        <p:txBody>
          <a:bodyPr/>
          <a:lstStyle/>
          <a:p>
            <a:endParaRPr lang="en-US" dirty="0"/>
          </a:p>
        </p:txBody>
      </p:sp>
      <p:sp>
        <p:nvSpPr>
          <p:cNvPr id="19" name="Rectangle 6"/>
          <p:cNvSpPr>
            <a:spLocks noGrp="1"/>
          </p:cNvSpPr>
          <p:nvPr>
            <p:ph type="sldNum" sz="quarter" idx="12"/>
          </p:nvPr>
        </p:nvSpPr>
        <p:spPr/>
        <p:txBody>
          <a:bodyPr/>
          <a:lstStyle/>
          <a:p>
            <a:fld id="{50935222-B196-4F9B-9AEC-1292459A75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B9A98645-E80F-450A-B756-91DCB9A8A25E}" type="datetime1">
              <a:rPr lang="en-US" smtClean="0"/>
              <a:pPr/>
              <a:t>6/12/2018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3F7CB7D-F184-43C7-B6FD-03D728E1BBFF}" type="slidenum">
              <a:rPr lang="en-US" smtClean="0">
                <a:solidFill>
                  <a:srgbClr val="FFFFFF"/>
                </a:solidFill>
              </a:rPr>
              <a:pPr/>
              <a:t>‹#›</a:t>
            </a:fld>
            <a:endParaRPr lang="en-US" dirty="0">
              <a:solidFill>
                <a:srgbClr val="FFFFFF"/>
              </a:solidFill>
            </a:endParaRPr>
          </a:p>
        </p:txBody>
      </p:sp>
      <p:sp>
        <p:nvSpPr>
          <p:cNvPr id="8" name="Content Placeholder 7"/>
          <p:cNvSpPr>
            <a:spLocks noGrp="1"/>
          </p:cNvSpPr>
          <p:nvPr>
            <p:ph sz="quarter" idx="13"/>
          </p:nvPr>
        </p:nvSpPr>
        <p:spPr>
          <a:xfrm>
            <a:off x="612648" y="1600200"/>
            <a:ext cx="81534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FADB5D-B7A0-47E3-AD2D-B1A6F8614213}" type="datetime1">
              <a:rPr lang="en-US" smtClean="0"/>
              <a:pPr/>
              <a:t>6/12/2018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lang="en-US" smtClean="0"/>
              <a:pPr/>
              <a:t>6/12/2018</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itle and 2 Content">
    <p:spTree>
      <p:nvGrpSpPr>
        <p:cNvPr id="1" name=""/>
        <p:cNvGrpSpPr/>
        <p:nvPr/>
      </p:nvGrpSpPr>
      <p:grpSpPr>
        <a:xfrm>
          <a:off x="0" y="0"/>
          <a:ext cx="0" cy="0"/>
          <a:chOff x="0" y="0"/>
          <a:chExt cx="0" cy="0"/>
        </a:xfrm>
      </p:grpSpPr>
      <p:sp>
        <p:nvSpPr>
          <p:cNvPr id="2" name="Rectangle 2"/>
          <p:cNvSpPr>
            <a:spLocks noGrp="1"/>
          </p:cNvSpPr>
          <p:nvPr>
            <p:ph type="title" hasCustomPrompt="1"/>
          </p:nvPr>
        </p:nvSpPr>
        <p:spPr/>
        <p:txBody>
          <a:bodyPr/>
          <a:lstStyle/>
          <a:p>
            <a:r>
              <a:rPr lang="en-US" noProof="1"/>
              <a:t>Click to edit Master title style</a:t>
            </a:r>
            <a:endParaRPr lang="en-US" dirty="0"/>
          </a:p>
        </p:txBody>
      </p:sp>
      <p:sp>
        <p:nvSpPr>
          <p:cNvPr id="3" name="Rectangle 3"/>
          <p:cNvSpPr>
            <a:spLocks noGrp="1"/>
          </p:cNvSpPr>
          <p:nvPr>
            <p:ph sz="half" idx="1"/>
          </p:nvPr>
        </p:nvSpPr>
        <p:spPr>
          <a:xfrm>
            <a:off x="457200" y="1600200"/>
            <a:ext cx="4038600" cy="4525963"/>
          </a:xfrm>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Rectangle 4"/>
          <p:cNvSpPr>
            <a:spLocks noGrp="1"/>
          </p:cNvSpPr>
          <p:nvPr>
            <p:ph sz="half" idx="2"/>
          </p:nvPr>
        </p:nvSpPr>
        <p:spPr>
          <a:xfrm>
            <a:off x="4648200" y="1600200"/>
            <a:ext cx="4038600" cy="4525963"/>
          </a:xfrm>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5" name="Rectangle 5"/>
          <p:cNvSpPr>
            <a:spLocks noGrp="1"/>
          </p:cNvSpPr>
          <p:nvPr>
            <p:ph type="dt" sz="half" idx="10"/>
          </p:nvPr>
        </p:nvSpPr>
        <p:spPr/>
        <p:txBody>
          <a:bodyPr/>
          <a:lstStyle/>
          <a:p>
            <a:fld id="{9FC50183-A4F0-4B5F-923C-1EA91824690E}" type="datetimeFigureOut">
              <a:rPr lang="en-US" smtClean="0"/>
              <a:pPr/>
              <a:t>6/12/2018</a:t>
            </a:fld>
            <a:endParaRPr lang="en-US" dirty="0"/>
          </a:p>
        </p:txBody>
      </p:sp>
      <p:sp>
        <p:nvSpPr>
          <p:cNvPr id="6" name="Rectangle 6"/>
          <p:cNvSpPr>
            <a:spLocks noGrp="1"/>
          </p:cNvSpPr>
          <p:nvPr>
            <p:ph type="ftr" sz="quarter" idx="11"/>
          </p:nvPr>
        </p:nvSpPr>
        <p:spPr/>
        <p:txBody>
          <a:bodyPr/>
          <a:lstStyle/>
          <a:p>
            <a:endParaRPr lang="en-US" dirty="0"/>
          </a:p>
        </p:txBody>
      </p:sp>
      <p:sp>
        <p:nvSpPr>
          <p:cNvPr id="7" name="Rectangle 7"/>
          <p:cNvSpPr>
            <a:spLocks noGrp="1"/>
          </p:cNvSpPr>
          <p:nvPr>
            <p:ph type="sldNum" sz="quarter" idx="12"/>
          </p:nvPr>
        </p:nvSpPr>
        <p:spPr/>
        <p:txBody>
          <a:bodyPr/>
          <a:lstStyle/>
          <a:p>
            <a:fld id="{20FD475A-FCA3-4B41-B368-0F71602C96B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Rectangle 2"/>
          <p:cNvSpPr>
            <a:spLocks noGrp="1"/>
          </p:cNvSpPr>
          <p:nvPr>
            <p:ph type="title" hasCustomPrompt="1"/>
          </p:nvPr>
        </p:nvSpPr>
        <p:spPr/>
        <p:txBody>
          <a:bodyPr/>
          <a:lstStyle/>
          <a:p>
            <a:r>
              <a:rPr lang="en-US" noProof="1"/>
              <a:t>Click to edit Master title style</a:t>
            </a:r>
            <a:endParaRPr lang="en-US" dirty="0"/>
          </a:p>
        </p:txBody>
      </p:sp>
      <p:sp>
        <p:nvSpPr>
          <p:cNvPr id="3" name="Rectangle 3"/>
          <p:cNvSpPr>
            <a:spLocks noGrp="1"/>
          </p:cNvSpPr>
          <p:nvPr>
            <p:ph type="body" sz="half" idx="1"/>
          </p:nvPr>
        </p:nvSpPr>
        <p:spPr>
          <a:xfrm>
            <a:off x="457200" y="1600200"/>
            <a:ext cx="4038600" cy="4525963"/>
          </a:xfrm>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Rectangle 4"/>
          <p:cNvSpPr>
            <a:spLocks noGrp="1"/>
          </p:cNvSpPr>
          <p:nvPr>
            <p:ph type="body" sz="half" idx="2"/>
          </p:nvPr>
        </p:nvSpPr>
        <p:spPr>
          <a:xfrm>
            <a:off x="4648200" y="1600200"/>
            <a:ext cx="4038600" cy="4525963"/>
          </a:xfrm>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5" name="Rectangle 5"/>
          <p:cNvSpPr>
            <a:spLocks noGrp="1"/>
          </p:cNvSpPr>
          <p:nvPr>
            <p:ph type="dt" sz="half" idx="10"/>
          </p:nvPr>
        </p:nvSpPr>
        <p:spPr/>
        <p:txBody>
          <a:bodyPr/>
          <a:lstStyle/>
          <a:p>
            <a:fld id="{9FC50183-A4F0-4B5F-923C-1EA91824690E}" type="datetimeFigureOut">
              <a:rPr lang="en-US" smtClean="0"/>
              <a:pPr/>
              <a:t>6/12/2018</a:t>
            </a:fld>
            <a:endParaRPr lang="en-US" dirty="0"/>
          </a:p>
        </p:txBody>
      </p:sp>
      <p:sp>
        <p:nvSpPr>
          <p:cNvPr id="6" name="Rectangle 6"/>
          <p:cNvSpPr>
            <a:spLocks noGrp="1"/>
          </p:cNvSpPr>
          <p:nvPr>
            <p:ph type="ftr" sz="quarter" idx="11"/>
          </p:nvPr>
        </p:nvSpPr>
        <p:spPr/>
        <p:txBody>
          <a:bodyPr/>
          <a:lstStyle/>
          <a:p>
            <a:endParaRPr lang="en-US" dirty="0"/>
          </a:p>
        </p:txBody>
      </p:sp>
      <p:sp>
        <p:nvSpPr>
          <p:cNvPr id="7" name="Rectangle 7"/>
          <p:cNvSpPr>
            <a:spLocks noGrp="1"/>
          </p:cNvSpPr>
          <p:nvPr>
            <p:ph type="sldNum" sz="quarter" idx="12"/>
          </p:nvPr>
        </p:nvSpPr>
        <p:spPr/>
        <p:txBody>
          <a:bodyPr/>
          <a:lstStyle/>
          <a:p>
            <a:fld id="{20FD475A-FCA3-4B41-B368-0F71602C96B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E4606EA6-EFEA-4C30-9264-4F9291A5780D}" type="datetime1">
              <a:rPr lang="en-US" smtClean="0"/>
              <a:pPr/>
              <a:t>6/12/2018</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xStyles>
    <p:titleStyle>
      <a:lvl1pPr algn="l" rtl="0" eaLnBrk="1" latinLnBrk="0" hangingPunct="1">
        <a:spcBef>
          <a:spcPct val="0"/>
        </a:spcBef>
        <a:buNone/>
        <a:defRPr sz="4400" kern="1200">
          <a:solidFill>
            <a:schemeClr val="tx2"/>
          </a:solidFill>
          <a:effectLst>
            <a:outerShdw blurRad="50800" dist="38100" dir="2700000" algn="tl" rotWithShape="0">
              <a:prstClr val="black">
                <a:alpha val="40000"/>
              </a:prstClr>
            </a:outerShdw>
          </a:effectLst>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ctrTitle"/>
          </p:nvPr>
        </p:nvSpPr>
        <p:spPr/>
        <p:txBody>
          <a:bodyPr>
            <a:normAutofit/>
          </a:bodyPr>
          <a:lstStyle/>
          <a:p>
            <a:r>
              <a:rPr lang="en-US" sz="3600" dirty="0"/>
              <a:t>Marketing Plan for </a:t>
            </a:r>
            <a:r>
              <a:rPr lang="en-US" sz="3600" dirty="0" err="1"/>
              <a:t>UnderArmour</a:t>
            </a:r>
            <a:r>
              <a:rPr lang="en-US" sz="3600" dirty="0"/>
              <a:t>: Reaction to the </a:t>
            </a:r>
            <a:r>
              <a:rPr lang="en-US" sz="3600" dirty="0" err="1"/>
              <a:t>Athleta</a:t>
            </a:r>
            <a:r>
              <a:rPr lang="en-US" sz="3600" dirty="0"/>
              <a:t> Girl Line Launch</a:t>
            </a:r>
            <a:endParaRPr lang="en-US" sz="3600" dirty="0">
              <a:effectLst>
                <a:glow rad="63500">
                  <a:schemeClr val="accent2">
                    <a:satMod val="175000"/>
                    <a:alpha val="40000"/>
                  </a:schemeClr>
                </a:glow>
                <a:outerShdw blurRad="50800" dist="38100" dir="2700000" algn="tl" rotWithShape="0">
                  <a:prstClr val="black">
                    <a:alpha val="43000"/>
                  </a:prstClr>
                </a:outerShdw>
              </a:effectLst>
            </a:endParaRPr>
          </a:p>
        </p:txBody>
      </p:sp>
      <p:sp>
        <p:nvSpPr>
          <p:cNvPr id="3" name="Rectangle 3"/>
          <p:cNvSpPr>
            <a:spLocks noGrp="1"/>
          </p:cNvSpPr>
          <p:nvPr>
            <p:ph type="subTitle" idx="1"/>
          </p:nvPr>
        </p:nvSpPr>
        <p:spPr/>
        <p:txBody>
          <a:bodyPr/>
          <a:lstStyle/>
          <a:p>
            <a:r>
              <a:rPr lang="en-US"/>
              <a:t>Your Name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1295400"/>
            <a:ext cx="2238375" cy="22383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dirty="0"/>
              <a:t>Executive Summary </a:t>
            </a:r>
          </a:p>
        </p:txBody>
      </p:sp>
      <p:sp>
        <p:nvSpPr>
          <p:cNvPr id="3" name="Rectangle 3"/>
          <p:cNvSpPr>
            <a:spLocks noGrp="1"/>
          </p:cNvSpPr>
          <p:nvPr>
            <p:ph type="body" idx="1"/>
          </p:nvPr>
        </p:nvSpPr>
        <p:spPr/>
        <p:txBody>
          <a:bodyPr>
            <a:normAutofit fontScale="62500" lnSpcReduction="20000"/>
          </a:bodyPr>
          <a:lstStyle/>
          <a:p>
            <a:r>
              <a:rPr lang="en-US" dirty="0"/>
              <a:t>Use this slide to provide an introduction and overview of what this whole presentation is about </a:t>
            </a:r>
          </a:p>
          <a:p>
            <a:r>
              <a:rPr lang="en-US" dirty="0"/>
              <a:t>Briefly Describe the Athletic Apparel Market: Past, present, and future</a:t>
            </a:r>
          </a:p>
          <a:p>
            <a:pPr lvl="1"/>
            <a:r>
              <a:rPr lang="en-US" dirty="0"/>
              <a:t>Ex – In the past, athletic wear was just that – clothing for athletes and designed for top of the line athletic performance.  Over the years, as our society has become more health-conscious and consumers are engaging in daily exercise, a need grew to provide athletic wear for all kinds of people and levels of athleticism.  Under </a:t>
            </a:r>
            <a:r>
              <a:rPr lang="en-US" dirty="0" err="1"/>
              <a:t>Armour</a:t>
            </a:r>
            <a:r>
              <a:rPr lang="en-US" dirty="0"/>
              <a:t> was born out of the desire to provide a better product in undershirts for college athletes, which quickly grew into a need recognition for many different types of sports and people playing those sports.  Over the years, </a:t>
            </a:r>
            <a:r>
              <a:rPr lang="en-US" dirty="0" err="1"/>
              <a:t>UnderArmour</a:t>
            </a:r>
            <a:r>
              <a:rPr lang="en-US" dirty="0"/>
              <a:t> and </a:t>
            </a:r>
            <a:r>
              <a:rPr lang="en-US" dirty="0" err="1"/>
              <a:t>otherbrands</a:t>
            </a:r>
            <a:r>
              <a:rPr lang="en-US" dirty="0"/>
              <a:t> have gone head to head in gaining market share across the athletic apparel and accessory landscape; today we are ready to focus more fully on the youth, specifically young women, as a little known competitor has recently upped their game and is taking market share from this growing category. </a:t>
            </a:r>
          </a:p>
          <a:p>
            <a:pPr lvl="1"/>
            <a:endParaRPr lang="en-US" dirty="0"/>
          </a:p>
          <a:p>
            <a:pPr lvl="1"/>
            <a:r>
              <a:rPr lang="en-US" dirty="0"/>
              <a:t>Other things to consider in your opening – noted changes in market share (if you can find the information), leadership, players, market shifts, costs, pricing, and competition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Brand Foundation – Vision  </a:t>
            </a:r>
          </a:p>
        </p:txBody>
      </p:sp>
      <p:sp>
        <p:nvSpPr>
          <p:cNvPr id="3" name="Text Placeholder 2"/>
          <p:cNvSpPr>
            <a:spLocks noGrp="1"/>
          </p:cNvSpPr>
          <p:nvPr>
            <p:ph type="body" idx="1"/>
          </p:nvPr>
        </p:nvSpPr>
        <p:spPr/>
        <p:txBody>
          <a:bodyPr>
            <a:normAutofit fontScale="92500" lnSpcReduction="10000"/>
          </a:bodyPr>
          <a:lstStyle/>
          <a:p>
            <a:r>
              <a:rPr lang="en-US" dirty="0" err="1"/>
              <a:t>UnderArmour</a:t>
            </a:r>
            <a:r>
              <a:rPr lang="en-US" dirty="0"/>
              <a:t> Brand Vision</a:t>
            </a:r>
          </a:p>
          <a:p>
            <a:pPr lvl="1"/>
            <a:r>
              <a:rPr lang="en-US" dirty="0"/>
              <a:t>Vision Statement – </a:t>
            </a:r>
            <a:r>
              <a:rPr lang="en-US" dirty="0" err="1"/>
              <a:t>EmpowerAthletesEverywhere</a:t>
            </a:r>
            <a:endParaRPr lang="en-US" dirty="0"/>
          </a:p>
          <a:p>
            <a:pPr lvl="1"/>
            <a:r>
              <a:rPr lang="en-US" dirty="0"/>
              <a:t>Mission Statement - MAKE ALL ATHLETES BETTERTHROUGH PASSION, DESIGN, AND THE RELENTLESS PURSUIT</a:t>
            </a:r>
            <a:br>
              <a:rPr lang="en-US" dirty="0"/>
            </a:br>
            <a:r>
              <a:rPr lang="en-US" dirty="0"/>
              <a:t>OF INNOVATION</a:t>
            </a:r>
          </a:p>
          <a:p>
            <a:pPr lvl="1"/>
            <a:r>
              <a:rPr lang="en-US" dirty="0"/>
              <a:t>4 Pillars of Greatness – </a:t>
            </a:r>
          </a:p>
          <a:p>
            <a:pPr lvl="2"/>
            <a:r>
              <a:rPr lang="en-US" b="1" cap="all" dirty="0"/>
              <a:t>MAKE GREAT PRODUCT</a:t>
            </a:r>
          </a:p>
          <a:p>
            <a:pPr lvl="2"/>
            <a:r>
              <a:rPr lang="en-US" b="1" cap="all" dirty="0"/>
              <a:t>TELL A GREAT STORY</a:t>
            </a:r>
          </a:p>
          <a:p>
            <a:pPr lvl="2"/>
            <a:r>
              <a:rPr lang="en-US" b="1" cap="all" dirty="0"/>
              <a:t>PROVIDE GREAT SERVICE</a:t>
            </a:r>
          </a:p>
          <a:p>
            <a:pPr lvl="2"/>
            <a:r>
              <a:rPr lang="en-US" b="1" cap="all" dirty="0"/>
              <a:t>BUILD A GREAT TEAM</a:t>
            </a:r>
            <a:endParaRPr lang="en-US" dirty="0"/>
          </a:p>
          <a:p>
            <a:pPr lvl="1"/>
            <a:r>
              <a:rPr lang="en-US" dirty="0"/>
              <a:t>ALSO include logo and taglines – explain how they connect with the vision/mission </a:t>
            </a:r>
          </a:p>
          <a:p>
            <a:pPr lvl="1"/>
            <a:endParaRPr lang="en-US" dirty="0"/>
          </a:p>
        </p:txBody>
      </p:sp>
      <p:sp>
        <p:nvSpPr>
          <p:cNvPr id="4" name="Rectangle 3"/>
          <p:cNvSpPr/>
          <p:nvPr/>
        </p:nvSpPr>
        <p:spPr>
          <a:xfrm>
            <a:off x="381000" y="6123167"/>
            <a:ext cx="4572000" cy="646331"/>
          </a:xfrm>
          <a:prstGeom prst="rect">
            <a:avLst/>
          </a:prstGeom>
        </p:spPr>
        <p:txBody>
          <a:bodyPr>
            <a:spAutoFit/>
          </a:bodyPr>
          <a:lstStyle/>
          <a:p>
            <a:r>
              <a:rPr lang="en-US" dirty="0"/>
              <a:t>http://www.underarmour.jobs/why-choose-us/mission-values/</a:t>
            </a:r>
          </a:p>
        </p:txBody>
      </p:sp>
    </p:spTree>
    <p:extLst>
      <p:ext uri="{BB962C8B-B14F-4D97-AF65-F5344CB8AC3E}">
        <p14:creationId xmlns:p14="http://schemas.microsoft.com/office/powerpoint/2010/main" val="3055165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dirty="0"/>
              <a:t>Brand and Product Definition</a:t>
            </a:r>
          </a:p>
        </p:txBody>
      </p:sp>
      <p:sp>
        <p:nvSpPr>
          <p:cNvPr id="3" name="Rectangle 3"/>
          <p:cNvSpPr>
            <a:spLocks noGrp="1"/>
          </p:cNvSpPr>
          <p:nvPr>
            <p:ph type="body" idx="1"/>
          </p:nvPr>
        </p:nvSpPr>
        <p:spPr/>
        <p:txBody>
          <a:bodyPr>
            <a:normAutofit fontScale="77500" lnSpcReduction="20000"/>
          </a:bodyPr>
          <a:lstStyle/>
          <a:p>
            <a:r>
              <a:rPr lang="en-US" dirty="0" err="1"/>
              <a:t>UnderArmour</a:t>
            </a:r>
            <a:r>
              <a:rPr lang="en-US" dirty="0"/>
              <a:t> creates and sells …Describe the product or service being marketed – for your brands, use all products you are focusing on – for example, with Coke, if you are only focusing on original Coke products, only list those – explain the product lines and categories within </a:t>
            </a:r>
          </a:p>
          <a:p>
            <a:r>
              <a:rPr lang="en-US" dirty="0" err="1"/>
              <a:t>UnderArmour</a:t>
            </a:r>
            <a:r>
              <a:rPr lang="en-US" dirty="0"/>
              <a:t> product lines </a:t>
            </a:r>
          </a:p>
          <a:p>
            <a:pPr lvl="1"/>
            <a:r>
              <a:rPr lang="en-US" dirty="0"/>
              <a:t>Apparel - Men</a:t>
            </a:r>
          </a:p>
          <a:p>
            <a:pPr lvl="1"/>
            <a:r>
              <a:rPr lang="en-US" dirty="0"/>
              <a:t>Apparel – Women</a:t>
            </a:r>
          </a:p>
          <a:p>
            <a:pPr lvl="1"/>
            <a:r>
              <a:rPr lang="en-US" dirty="0"/>
              <a:t>Apparel – Kids </a:t>
            </a:r>
          </a:p>
          <a:p>
            <a:pPr lvl="1"/>
            <a:r>
              <a:rPr lang="en-US" dirty="0"/>
              <a:t>Shoes </a:t>
            </a:r>
          </a:p>
          <a:p>
            <a:pPr lvl="1"/>
            <a:r>
              <a:rPr lang="en-US" dirty="0"/>
              <a:t>Underwear, Socks </a:t>
            </a:r>
          </a:p>
          <a:p>
            <a:r>
              <a:rPr lang="en-US" dirty="0"/>
              <a:t>Brand Value statement here – explain what does </a:t>
            </a:r>
            <a:r>
              <a:rPr lang="en-US" dirty="0" err="1"/>
              <a:t>UnderArmour</a:t>
            </a:r>
            <a:r>
              <a:rPr lang="en-US" dirty="0"/>
              <a:t> offer that is not offered by competitors and gives it a sustainable competitive advantage?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Brand Stakeholders </a:t>
            </a:r>
          </a:p>
        </p:txBody>
      </p:sp>
      <p:sp>
        <p:nvSpPr>
          <p:cNvPr id="3" name="Text Placeholder 2"/>
          <p:cNvSpPr>
            <a:spLocks noGrp="1"/>
          </p:cNvSpPr>
          <p:nvPr>
            <p:ph type="body" idx="1"/>
          </p:nvPr>
        </p:nvSpPr>
        <p:spPr/>
        <p:txBody>
          <a:bodyPr/>
          <a:lstStyle/>
          <a:p>
            <a:r>
              <a:rPr lang="en-US" dirty="0"/>
              <a:t>Targeted consumers – define the target audience(s)</a:t>
            </a:r>
          </a:p>
          <a:p>
            <a:r>
              <a:rPr lang="en-US" dirty="0"/>
              <a:t>Employees</a:t>
            </a:r>
          </a:p>
          <a:p>
            <a:r>
              <a:rPr lang="en-US" dirty="0"/>
              <a:t>Education Systems </a:t>
            </a:r>
          </a:p>
          <a:p>
            <a:r>
              <a:rPr lang="en-US" dirty="0"/>
              <a:t>Professional sports </a:t>
            </a:r>
          </a:p>
          <a:p>
            <a:r>
              <a:rPr lang="en-US" dirty="0"/>
              <a:t>Financial community – public company </a:t>
            </a:r>
          </a:p>
          <a:p>
            <a:r>
              <a:rPr lang="en-US" dirty="0"/>
              <a:t>Government </a:t>
            </a:r>
          </a:p>
          <a:p>
            <a:endParaRPr lang="en-US" dirty="0"/>
          </a:p>
          <a:p>
            <a:pPr marL="0" indent="0">
              <a:buNone/>
            </a:pPr>
            <a:r>
              <a:rPr lang="en-US" dirty="0"/>
              <a:t>*Explain why each is a stakeholder! </a:t>
            </a:r>
          </a:p>
        </p:txBody>
      </p:sp>
    </p:spTree>
    <p:extLst>
      <p:ext uri="{BB962C8B-B14F-4D97-AF65-F5344CB8AC3E}">
        <p14:creationId xmlns:p14="http://schemas.microsoft.com/office/powerpoint/2010/main" val="3452855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Perceived Brand Positioning </a:t>
            </a:r>
          </a:p>
        </p:txBody>
      </p:sp>
      <p:sp>
        <p:nvSpPr>
          <p:cNvPr id="3" name="Text Placeholder 2"/>
          <p:cNvSpPr>
            <a:spLocks noGrp="1"/>
          </p:cNvSpPr>
          <p:nvPr>
            <p:ph type="body" idx="1"/>
          </p:nvPr>
        </p:nvSpPr>
        <p:spPr/>
        <p:txBody>
          <a:bodyPr>
            <a:normAutofit/>
          </a:bodyPr>
          <a:lstStyle/>
          <a:p>
            <a:r>
              <a:rPr lang="en-US" dirty="0"/>
              <a:t>In the mind of the target audience/consumer</a:t>
            </a:r>
          </a:p>
          <a:p>
            <a:r>
              <a:rPr lang="en-US" dirty="0"/>
              <a:t>In the marketplace </a:t>
            </a:r>
          </a:p>
          <a:p>
            <a:r>
              <a:rPr lang="en-US" dirty="0"/>
              <a:t>Against the competition </a:t>
            </a:r>
          </a:p>
          <a:p>
            <a:endParaRPr lang="en-US" dirty="0"/>
          </a:p>
          <a:p>
            <a:r>
              <a:rPr lang="en-US" dirty="0"/>
              <a:t>For UA, describe how they want to be positioned at the “brand” level – later you will explain more about focusing on children’s athleticwear</a:t>
            </a:r>
          </a:p>
        </p:txBody>
      </p:sp>
    </p:spTree>
    <p:extLst>
      <p:ext uri="{BB962C8B-B14F-4D97-AF65-F5344CB8AC3E}">
        <p14:creationId xmlns:p14="http://schemas.microsoft.com/office/powerpoint/2010/main" val="2288184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2D599-0121-4FF9-BB65-85ED68007CAB}"/>
              </a:ext>
            </a:extLst>
          </p:cNvPr>
          <p:cNvSpPr>
            <a:spLocks noGrp="1"/>
          </p:cNvSpPr>
          <p:nvPr>
            <p:ph type="title"/>
          </p:nvPr>
        </p:nvSpPr>
        <p:spPr/>
        <p:txBody>
          <a:bodyPr/>
          <a:lstStyle/>
          <a:p>
            <a:r>
              <a:rPr lang="en-US" dirty="0"/>
              <a:t>Product/Service Focus </a:t>
            </a:r>
          </a:p>
        </p:txBody>
      </p:sp>
      <p:sp>
        <p:nvSpPr>
          <p:cNvPr id="3" name="Text Placeholder 2">
            <a:extLst>
              <a:ext uri="{FF2B5EF4-FFF2-40B4-BE49-F238E27FC236}">
                <a16:creationId xmlns:a16="http://schemas.microsoft.com/office/drawing/2014/main" id="{0CDCF798-74DB-4871-A523-8E33886D6296}"/>
              </a:ext>
            </a:extLst>
          </p:cNvPr>
          <p:cNvSpPr>
            <a:spLocks noGrp="1"/>
          </p:cNvSpPr>
          <p:nvPr>
            <p:ph type="body" idx="1"/>
          </p:nvPr>
        </p:nvSpPr>
        <p:spPr/>
        <p:txBody>
          <a:bodyPr/>
          <a:lstStyle/>
          <a:p>
            <a:r>
              <a:rPr lang="en-US" dirty="0"/>
              <a:t>For </a:t>
            </a:r>
            <a:r>
              <a:rPr lang="en-US" dirty="0" err="1"/>
              <a:t>UnderArmour</a:t>
            </a:r>
            <a:r>
              <a:rPr lang="en-US" dirty="0"/>
              <a:t> – focusing on children’s athletic clothing in order to compete with new </a:t>
            </a:r>
            <a:r>
              <a:rPr lang="en-US" dirty="0" err="1"/>
              <a:t>Athleta</a:t>
            </a:r>
            <a:r>
              <a:rPr lang="en-US" dirty="0"/>
              <a:t> line and Nordstrom Zella line</a:t>
            </a:r>
          </a:p>
          <a:p>
            <a:r>
              <a:rPr lang="en-US" dirty="0"/>
              <a:t>Explain the current marketing environment – </a:t>
            </a:r>
            <a:r>
              <a:rPr lang="en-US"/>
              <a:t>high level </a:t>
            </a:r>
            <a:endParaRPr lang="en-US" dirty="0"/>
          </a:p>
          <a:p>
            <a:pPr lvl="1"/>
            <a:r>
              <a:rPr lang="en-US" dirty="0"/>
              <a:t>Immediate – company capability, competitors, corporate partners </a:t>
            </a:r>
          </a:p>
          <a:p>
            <a:pPr lvl="1"/>
            <a:r>
              <a:rPr lang="en-US" dirty="0"/>
              <a:t>Macro – social, culture, economic, demographics, psychographics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726561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E1DF-FCF9-4FCB-9EED-2FE0E0C65E61}"/>
              </a:ext>
            </a:extLst>
          </p:cNvPr>
          <p:cNvSpPr>
            <a:spLocks noGrp="1"/>
          </p:cNvSpPr>
          <p:nvPr>
            <p:ph type="title"/>
          </p:nvPr>
        </p:nvSpPr>
        <p:spPr/>
        <p:txBody>
          <a:bodyPr/>
          <a:lstStyle/>
          <a:p>
            <a:r>
              <a:rPr lang="en-US" dirty="0"/>
              <a:t>Target Audience and Positioning  </a:t>
            </a:r>
          </a:p>
        </p:txBody>
      </p:sp>
      <p:sp>
        <p:nvSpPr>
          <p:cNvPr id="3" name="Text Placeholder 2">
            <a:extLst>
              <a:ext uri="{FF2B5EF4-FFF2-40B4-BE49-F238E27FC236}">
                <a16:creationId xmlns:a16="http://schemas.microsoft.com/office/drawing/2014/main" id="{262E98AF-1ED3-42EE-8B84-42C83C42C65A}"/>
              </a:ext>
            </a:extLst>
          </p:cNvPr>
          <p:cNvSpPr>
            <a:spLocks noGrp="1"/>
          </p:cNvSpPr>
          <p:nvPr>
            <p:ph type="body" idx="1"/>
          </p:nvPr>
        </p:nvSpPr>
        <p:spPr/>
        <p:txBody>
          <a:bodyPr>
            <a:normAutofit fontScale="70000" lnSpcReduction="20000"/>
          </a:bodyPr>
          <a:lstStyle/>
          <a:p>
            <a:r>
              <a:rPr lang="en-US" dirty="0"/>
              <a:t>Define audiences here – clarify standard demographics and any psychographics as well </a:t>
            </a:r>
          </a:p>
          <a:p>
            <a:pPr lvl="1"/>
            <a:r>
              <a:rPr lang="en-US" dirty="0"/>
              <a:t>Ages </a:t>
            </a:r>
          </a:p>
          <a:p>
            <a:pPr lvl="1"/>
            <a:r>
              <a:rPr lang="en-US" dirty="0"/>
              <a:t>Gender</a:t>
            </a:r>
          </a:p>
          <a:p>
            <a:pPr lvl="1"/>
            <a:r>
              <a:rPr lang="en-US" dirty="0"/>
              <a:t>Marital/partner status </a:t>
            </a:r>
          </a:p>
          <a:p>
            <a:pPr lvl="1"/>
            <a:r>
              <a:rPr lang="en-US" dirty="0"/>
              <a:t>HHI (Household income) </a:t>
            </a:r>
          </a:p>
          <a:p>
            <a:pPr lvl="1"/>
            <a:r>
              <a:rPr lang="en-US" dirty="0"/>
              <a:t>Education level </a:t>
            </a:r>
          </a:p>
          <a:p>
            <a:pPr lvl="1"/>
            <a:r>
              <a:rPr lang="en-US" dirty="0"/>
              <a:t>Ethnicity </a:t>
            </a:r>
          </a:p>
          <a:p>
            <a:r>
              <a:rPr lang="en-US" dirty="0"/>
              <a:t>Psychographics – </a:t>
            </a:r>
          </a:p>
          <a:p>
            <a:pPr lvl="1"/>
            <a:r>
              <a:rPr lang="en-US" dirty="0"/>
              <a:t>Yoga</a:t>
            </a:r>
          </a:p>
          <a:p>
            <a:pPr lvl="1"/>
            <a:r>
              <a:rPr lang="en-US" dirty="0"/>
              <a:t>Studio workout </a:t>
            </a:r>
          </a:p>
          <a:p>
            <a:pPr lvl="1"/>
            <a:r>
              <a:rPr lang="en-US" dirty="0"/>
              <a:t>Outdoor enthusiast </a:t>
            </a:r>
          </a:p>
          <a:p>
            <a:pPr lvl="1"/>
            <a:r>
              <a:rPr lang="en-US" dirty="0"/>
              <a:t>Spectator sports </a:t>
            </a:r>
          </a:p>
          <a:p>
            <a:r>
              <a:rPr lang="en-US" dirty="0"/>
              <a:t>What should the audience believe about the brand/product line/product </a:t>
            </a:r>
          </a:p>
          <a:p>
            <a:pPr lvl="1"/>
            <a:endParaRPr lang="en-US" dirty="0"/>
          </a:p>
          <a:p>
            <a:pPr lvl="1"/>
            <a:endParaRPr lang="en-US" dirty="0"/>
          </a:p>
        </p:txBody>
      </p:sp>
    </p:spTree>
    <p:extLst>
      <p:ext uri="{BB962C8B-B14F-4D97-AF65-F5344CB8AC3E}">
        <p14:creationId xmlns:p14="http://schemas.microsoft.com/office/powerpoint/2010/main" val="3405880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 Analysis – SWOT </a:t>
            </a:r>
          </a:p>
        </p:txBody>
      </p:sp>
      <p:sp>
        <p:nvSpPr>
          <p:cNvPr id="4" name="Content Placeholder 3"/>
          <p:cNvSpPr>
            <a:spLocks noGrp="1"/>
          </p:cNvSpPr>
          <p:nvPr>
            <p:ph sz="half" idx="1"/>
          </p:nvPr>
        </p:nvSpPr>
        <p:spPr/>
        <p:txBody>
          <a:bodyPr/>
          <a:lstStyle/>
          <a:p>
            <a:r>
              <a:rPr lang="en-US" dirty="0"/>
              <a:t>Strengths	</a:t>
            </a:r>
          </a:p>
        </p:txBody>
      </p:sp>
      <p:sp>
        <p:nvSpPr>
          <p:cNvPr id="5" name="Content Placeholder 4"/>
          <p:cNvSpPr>
            <a:spLocks noGrp="1"/>
          </p:cNvSpPr>
          <p:nvPr>
            <p:ph sz="half" idx="2"/>
          </p:nvPr>
        </p:nvSpPr>
        <p:spPr/>
        <p:txBody>
          <a:bodyPr/>
          <a:lstStyle/>
          <a:p>
            <a:r>
              <a:rPr lang="en-US" dirty="0"/>
              <a:t>Weaknesses </a:t>
            </a:r>
          </a:p>
        </p:txBody>
      </p:sp>
    </p:spTree>
    <p:extLst>
      <p:ext uri="{BB962C8B-B14F-4D97-AF65-F5344CB8AC3E}">
        <p14:creationId xmlns:p14="http://schemas.microsoft.com/office/powerpoint/2010/main" val="2920907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Situation Analysis – SWOT </a:t>
            </a:r>
          </a:p>
        </p:txBody>
      </p:sp>
      <p:sp>
        <p:nvSpPr>
          <p:cNvPr id="4" name="Content Placeholder 3"/>
          <p:cNvSpPr>
            <a:spLocks noGrp="1"/>
          </p:cNvSpPr>
          <p:nvPr>
            <p:ph sz="half" idx="1"/>
          </p:nvPr>
        </p:nvSpPr>
        <p:spPr/>
        <p:txBody>
          <a:bodyPr/>
          <a:lstStyle/>
          <a:p>
            <a:r>
              <a:rPr lang="en-US" dirty="0"/>
              <a:t>Opportunities 	</a:t>
            </a:r>
          </a:p>
        </p:txBody>
      </p:sp>
      <p:sp>
        <p:nvSpPr>
          <p:cNvPr id="5" name="Content Placeholder 4"/>
          <p:cNvSpPr>
            <a:spLocks noGrp="1"/>
          </p:cNvSpPr>
          <p:nvPr>
            <p:ph sz="half" idx="2"/>
          </p:nvPr>
        </p:nvSpPr>
        <p:spPr/>
        <p:txBody>
          <a:bodyPr/>
          <a:lstStyle/>
          <a:p>
            <a:r>
              <a:rPr lang="en-US" dirty="0"/>
              <a:t>Threats </a:t>
            </a:r>
          </a:p>
        </p:txBody>
      </p:sp>
    </p:spTree>
    <p:extLst>
      <p:ext uri="{BB962C8B-B14F-4D97-AF65-F5344CB8AC3E}">
        <p14:creationId xmlns:p14="http://schemas.microsoft.com/office/powerpoint/2010/main" val="1494670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dirty="0"/>
              <a:t>Situation Analysis - Competition</a:t>
            </a:r>
          </a:p>
        </p:txBody>
      </p:sp>
      <p:sp>
        <p:nvSpPr>
          <p:cNvPr id="3" name="Rectangle 3"/>
          <p:cNvSpPr>
            <a:spLocks noGrp="1"/>
          </p:cNvSpPr>
          <p:nvPr>
            <p:ph type="body" idx="1"/>
          </p:nvPr>
        </p:nvSpPr>
        <p:spPr/>
        <p:txBody>
          <a:bodyPr/>
          <a:lstStyle/>
          <a:p>
            <a:r>
              <a:rPr lang="en-US" dirty="0"/>
              <a:t>The competitive landscape – </a:t>
            </a:r>
            <a:r>
              <a:rPr lang="en-US" dirty="0" err="1"/>
              <a:t>Athleta</a:t>
            </a:r>
            <a:r>
              <a:rPr lang="en-US" dirty="0"/>
              <a:t> Girl, Nike girls, Zella at Nordstrom, </a:t>
            </a:r>
            <a:r>
              <a:rPr lang="en-US" dirty="0" err="1"/>
              <a:t>UnderArmour</a:t>
            </a:r>
            <a:r>
              <a:rPr lang="en-US" dirty="0"/>
              <a:t>, </a:t>
            </a:r>
          </a:p>
          <a:p>
            <a:pPr lvl="1"/>
            <a:r>
              <a:rPr lang="en-US" dirty="0"/>
              <a:t>Conduct SWOT on one competitor </a:t>
            </a:r>
          </a:p>
          <a:p>
            <a:pPr lvl="1"/>
            <a:r>
              <a:rPr lang="en-US" dirty="0"/>
              <a:t>Provide an overview of ONE product competitor, and top strengths, weaknesses, </a:t>
            </a:r>
            <a:r>
              <a:rPr lang="en-US" dirty="0" err="1"/>
              <a:t>opps</a:t>
            </a:r>
            <a:r>
              <a:rPr lang="en-US" dirty="0"/>
              <a:t> and threats </a:t>
            </a:r>
          </a:p>
          <a:p>
            <a:pPr lvl="1"/>
            <a:r>
              <a:rPr lang="en-US" dirty="0"/>
              <a:t>Position the competitor’s product against the new product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Situation Analysis – </a:t>
            </a:r>
            <a:br>
              <a:rPr lang="en-US" dirty="0"/>
            </a:br>
            <a:r>
              <a:rPr lang="en-US" dirty="0"/>
              <a:t>SWOT – </a:t>
            </a:r>
            <a:r>
              <a:rPr lang="en-US" dirty="0" err="1"/>
              <a:t>Athleta</a:t>
            </a:r>
            <a:r>
              <a:rPr lang="en-US" dirty="0"/>
              <a:t> Girl  </a:t>
            </a:r>
          </a:p>
        </p:txBody>
      </p:sp>
      <p:sp>
        <p:nvSpPr>
          <p:cNvPr id="4" name="Content Placeholder 3"/>
          <p:cNvSpPr>
            <a:spLocks noGrp="1"/>
          </p:cNvSpPr>
          <p:nvPr>
            <p:ph sz="half" idx="1"/>
          </p:nvPr>
        </p:nvSpPr>
        <p:spPr/>
        <p:txBody>
          <a:bodyPr/>
          <a:lstStyle/>
          <a:p>
            <a:r>
              <a:rPr lang="en-US" dirty="0"/>
              <a:t>Strengths	</a:t>
            </a:r>
          </a:p>
        </p:txBody>
      </p:sp>
      <p:sp>
        <p:nvSpPr>
          <p:cNvPr id="5" name="Content Placeholder 4"/>
          <p:cNvSpPr>
            <a:spLocks noGrp="1"/>
          </p:cNvSpPr>
          <p:nvPr>
            <p:ph sz="half" idx="2"/>
          </p:nvPr>
        </p:nvSpPr>
        <p:spPr/>
        <p:txBody>
          <a:bodyPr/>
          <a:lstStyle/>
          <a:p>
            <a:r>
              <a:rPr lang="en-US" dirty="0"/>
              <a:t>Weaknesses </a:t>
            </a:r>
          </a:p>
        </p:txBody>
      </p:sp>
    </p:spTree>
    <p:extLst>
      <p:ext uri="{BB962C8B-B14F-4D97-AF65-F5344CB8AC3E}">
        <p14:creationId xmlns:p14="http://schemas.microsoft.com/office/powerpoint/2010/main" val="282325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Situation Analysis – </a:t>
            </a:r>
            <a:br>
              <a:rPr lang="en-US" dirty="0"/>
            </a:br>
            <a:r>
              <a:rPr lang="en-US" dirty="0"/>
              <a:t>SWOT – </a:t>
            </a:r>
            <a:r>
              <a:rPr lang="en-US" dirty="0" err="1"/>
              <a:t>Athleta</a:t>
            </a:r>
            <a:r>
              <a:rPr lang="en-US" dirty="0"/>
              <a:t> Girl </a:t>
            </a:r>
          </a:p>
        </p:txBody>
      </p:sp>
      <p:sp>
        <p:nvSpPr>
          <p:cNvPr id="4" name="Content Placeholder 3"/>
          <p:cNvSpPr>
            <a:spLocks noGrp="1"/>
          </p:cNvSpPr>
          <p:nvPr>
            <p:ph sz="half" idx="1"/>
          </p:nvPr>
        </p:nvSpPr>
        <p:spPr/>
        <p:txBody>
          <a:bodyPr/>
          <a:lstStyle/>
          <a:p>
            <a:r>
              <a:rPr lang="en-US" dirty="0"/>
              <a:t>Opportunities 	</a:t>
            </a:r>
          </a:p>
        </p:txBody>
      </p:sp>
      <p:sp>
        <p:nvSpPr>
          <p:cNvPr id="5" name="Content Placeholder 4"/>
          <p:cNvSpPr>
            <a:spLocks noGrp="1"/>
          </p:cNvSpPr>
          <p:nvPr>
            <p:ph sz="half" idx="2"/>
          </p:nvPr>
        </p:nvSpPr>
        <p:spPr/>
        <p:txBody>
          <a:bodyPr/>
          <a:lstStyle/>
          <a:p>
            <a:r>
              <a:rPr lang="en-US" dirty="0"/>
              <a:t>Threats </a:t>
            </a:r>
          </a:p>
        </p:txBody>
      </p:sp>
    </p:spTree>
    <p:extLst>
      <p:ext uri="{BB962C8B-B14F-4D97-AF65-F5344CB8AC3E}">
        <p14:creationId xmlns:p14="http://schemas.microsoft.com/office/powerpoint/2010/main" val="1685660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Situation Statement for UA  </a:t>
            </a:r>
          </a:p>
        </p:txBody>
      </p:sp>
      <p:sp>
        <p:nvSpPr>
          <p:cNvPr id="3" name="Text Placeholder 2"/>
          <p:cNvSpPr>
            <a:spLocks noGrp="1"/>
          </p:cNvSpPr>
          <p:nvPr>
            <p:ph type="body" idx="1"/>
          </p:nvPr>
        </p:nvSpPr>
        <p:spPr/>
        <p:txBody>
          <a:bodyPr>
            <a:normAutofit fontScale="85000" lnSpcReduction="20000"/>
          </a:bodyPr>
          <a:lstStyle/>
          <a:p>
            <a:r>
              <a:rPr lang="en-US" dirty="0"/>
              <a:t>This statement summarizes what you have learned from the SWOT Analysis and other data you have gathered.  In this case, it may looks something like this – </a:t>
            </a:r>
          </a:p>
          <a:p>
            <a:r>
              <a:rPr lang="en-US" dirty="0" err="1"/>
              <a:t>UnderArmour</a:t>
            </a:r>
            <a:r>
              <a:rPr lang="en-US" dirty="0"/>
              <a:t> once had XX 5 of the performance athletic wear market and has recently lost ground due to increased competition across many categories but most recently with the major competition putting forth extensive resources to launch athletic product lines specifically geared towards girls.  </a:t>
            </a:r>
            <a:r>
              <a:rPr lang="en-US" dirty="0" err="1"/>
              <a:t>UnderArmour</a:t>
            </a:r>
            <a:r>
              <a:rPr lang="en-US" dirty="0"/>
              <a:t> believes tapping into this market will help them increase their sales and start to regain overall market share by driving the girls and parents of girls back into UA brand.  Therefore UA is launching a girls line with a marketing plan to support the launch.</a:t>
            </a:r>
          </a:p>
        </p:txBody>
      </p:sp>
    </p:spTree>
    <p:extLst>
      <p:ext uri="{BB962C8B-B14F-4D97-AF65-F5344CB8AC3E}">
        <p14:creationId xmlns:p14="http://schemas.microsoft.com/office/powerpoint/2010/main" val="4163334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dirty="0"/>
              <a:t>4 Ps </a:t>
            </a:r>
          </a:p>
        </p:txBody>
      </p:sp>
      <p:sp>
        <p:nvSpPr>
          <p:cNvPr id="3" name="Rectangle 3"/>
          <p:cNvSpPr>
            <a:spLocks noGrp="1"/>
          </p:cNvSpPr>
          <p:nvPr>
            <p:ph type="body" idx="1"/>
          </p:nvPr>
        </p:nvSpPr>
        <p:spPr/>
        <p:txBody>
          <a:bodyPr/>
          <a:lstStyle/>
          <a:p>
            <a:r>
              <a:rPr lang="en-US" dirty="0"/>
              <a:t>How to address – </a:t>
            </a:r>
          </a:p>
          <a:p>
            <a:r>
              <a:rPr lang="en-US" dirty="0"/>
              <a:t>Product </a:t>
            </a:r>
          </a:p>
          <a:p>
            <a:r>
              <a:rPr lang="en-US" dirty="0"/>
              <a:t>Place </a:t>
            </a:r>
          </a:p>
          <a:p>
            <a:r>
              <a:rPr lang="en-US" dirty="0"/>
              <a:t>Price</a:t>
            </a:r>
          </a:p>
          <a:p>
            <a:r>
              <a:rPr lang="en-US" dirty="0"/>
              <a:t>Promotion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normAutofit/>
          </a:bodyPr>
          <a:lstStyle/>
          <a:p>
            <a:r>
              <a:rPr lang="en-US" dirty="0"/>
              <a:t>Marketing Objectives </a:t>
            </a:r>
          </a:p>
        </p:txBody>
      </p:sp>
      <p:sp>
        <p:nvSpPr>
          <p:cNvPr id="3" name="Rectangle 3"/>
          <p:cNvSpPr>
            <a:spLocks noGrp="1"/>
          </p:cNvSpPr>
          <p:nvPr>
            <p:ph type="body" idx="1"/>
          </p:nvPr>
        </p:nvSpPr>
        <p:spPr/>
        <p:txBody>
          <a:bodyPr/>
          <a:lstStyle/>
          <a:p>
            <a:r>
              <a:rPr lang="en-US" dirty="0"/>
              <a:t>2 Marketing Objectives related to the situation statement </a:t>
            </a:r>
          </a:p>
          <a:p>
            <a:r>
              <a:rPr lang="en-US" dirty="0"/>
              <a:t>EXAMPLES </a:t>
            </a:r>
          </a:p>
          <a:p>
            <a:pPr lvl="1"/>
            <a:r>
              <a:rPr lang="en-US" dirty="0"/>
              <a:t>Increase brand awareness and interest in UA Girl brand by 35% in year 1</a:t>
            </a:r>
          </a:p>
          <a:p>
            <a:pPr lvl="1"/>
            <a:r>
              <a:rPr lang="en-US" dirty="0"/>
              <a:t>Increase market share by XX in year 1</a:t>
            </a:r>
          </a:p>
          <a:p>
            <a:pPr lvl="1"/>
            <a:r>
              <a:rPr lang="en-US" dirty="0"/>
              <a:t>Increase website visits, visitors and purchases by XX in year 1 </a:t>
            </a:r>
          </a:p>
          <a:p>
            <a:pPr lvl="1"/>
            <a:r>
              <a:rPr lang="en-US" dirty="0"/>
              <a:t>Increase sales of teen girl universal yoga pant by XX</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Objective 1 </a:t>
            </a:r>
          </a:p>
        </p:txBody>
      </p:sp>
      <p:sp>
        <p:nvSpPr>
          <p:cNvPr id="3" name="Text Placeholder 2"/>
          <p:cNvSpPr>
            <a:spLocks noGrp="1"/>
          </p:cNvSpPr>
          <p:nvPr>
            <p:ph type="body" idx="1"/>
          </p:nvPr>
        </p:nvSpPr>
        <p:spPr/>
        <p:txBody>
          <a:bodyPr/>
          <a:lstStyle/>
          <a:p>
            <a:r>
              <a:rPr lang="en-US" dirty="0"/>
              <a:t>Marketing Communication Strategies to connect to that first Objective </a:t>
            </a:r>
          </a:p>
        </p:txBody>
      </p:sp>
    </p:spTree>
    <p:extLst>
      <p:ext uri="{BB962C8B-B14F-4D97-AF65-F5344CB8AC3E}">
        <p14:creationId xmlns:p14="http://schemas.microsoft.com/office/powerpoint/2010/main" val="3598150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Objective 2 </a:t>
            </a:r>
          </a:p>
        </p:txBody>
      </p:sp>
      <p:sp>
        <p:nvSpPr>
          <p:cNvPr id="3" name="Text Placeholder 2"/>
          <p:cNvSpPr>
            <a:spLocks noGrp="1"/>
          </p:cNvSpPr>
          <p:nvPr>
            <p:ph type="body" idx="1"/>
          </p:nvPr>
        </p:nvSpPr>
        <p:spPr/>
        <p:txBody>
          <a:bodyPr/>
          <a:lstStyle/>
          <a:p>
            <a:r>
              <a:rPr lang="en-US" dirty="0"/>
              <a:t>Marketing Communication Strategies to connect to that second Objective </a:t>
            </a:r>
          </a:p>
        </p:txBody>
      </p:sp>
    </p:spTree>
    <p:extLst>
      <p:ext uri="{BB962C8B-B14F-4D97-AF65-F5344CB8AC3E}">
        <p14:creationId xmlns:p14="http://schemas.microsoft.com/office/powerpoint/2010/main" val="159155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8BB9F-6898-4F17-920F-126440C1FB8A}"/>
              </a:ext>
            </a:extLst>
          </p:cNvPr>
          <p:cNvSpPr>
            <a:spLocks noGrp="1"/>
          </p:cNvSpPr>
          <p:nvPr>
            <p:ph type="title"/>
          </p:nvPr>
        </p:nvSpPr>
        <p:spPr/>
        <p:txBody>
          <a:bodyPr/>
          <a:lstStyle/>
          <a:p>
            <a:r>
              <a:rPr lang="en-US" dirty="0"/>
              <a:t>Strategies and Tactics </a:t>
            </a:r>
          </a:p>
        </p:txBody>
      </p:sp>
      <p:sp>
        <p:nvSpPr>
          <p:cNvPr id="3" name="Text Placeholder 2">
            <a:extLst>
              <a:ext uri="{FF2B5EF4-FFF2-40B4-BE49-F238E27FC236}">
                <a16:creationId xmlns:a16="http://schemas.microsoft.com/office/drawing/2014/main" id="{9F0B8077-11B1-4F5F-9825-ED081E5EACA0}"/>
              </a:ext>
            </a:extLst>
          </p:cNvPr>
          <p:cNvSpPr>
            <a:spLocks noGrp="1"/>
          </p:cNvSpPr>
          <p:nvPr>
            <p:ph type="body" idx="1"/>
          </p:nvPr>
        </p:nvSpPr>
        <p:spPr/>
        <p:txBody>
          <a:bodyPr/>
          <a:lstStyle/>
          <a:p>
            <a:r>
              <a:rPr lang="en-US" dirty="0"/>
              <a:t>Grid to show specific tactics</a:t>
            </a:r>
          </a:p>
        </p:txBody>
      </p:sp>
    </p:spTree>
    <p:extLst>
      <p:ext uri="{BB962C8B-B14F-4D97-AF65-F5344CB8AC3E}">
        <p14:creationId xmlns:p14="http://schemas.microsoft.com/office/powerpoint/2010/main" val="2856602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normAutofit/>
          </a:bodyPr>
          <a:lstStyle/>
          <a:p>
            <a:r>
              <a:rPr lang="en-US" dirty="0"/>
              <a:t>Measurement </a:t>
            </a:r>
          </a:p>
        </p:txBody>
      </p:sp>
      <p:sp>
        <p:nvSpPr>
          <p:cNvPr id="3" name="Rectangle 3"/>
          <p:cNvSpPr>
            <a:spLocks noGrp="1"/>
          </p:cNvSpPr>
          <p:nvPr>
            <p:ph type="body" idx="1"/>
          </p:nvPr>
        </p:nvSpPr>
        <p:spPr/>
        <p:txBody>
          <a:bodyPr/>
          <a:lstStyle/>
          <a:p>
            <a:r>
              <a:rPr lang="en-US" dirty="0"/>
              <a:t>Based on the strategies you choose, how will you measure the results of the </a:t>
            </a:r>
            <a:r>
              <a:rPr lang="en-US" dirty="0" err="1"/>
              <a:t>MarComm</a:t>
            </a:r>
            <a:r>
              <a:rPr lang="en-US" dirty="0"/>
              <a:t> tactics?  </a:t>
            </a:r>
          </a:p>
          <a:p>
            <a:r>
              <a:rPr lang="en-US" dirty="0"/>
              <a:t>List the metrics to be used to measure the effectiveness of the marketing – you may wish to create a simple spreadsheet detailing what you expect to measure weekly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dirty="0"/>
              <a:t>Creative Marketing Ideas </a:t>
            </a:r>
          </a:p>
        </p:txBody>
      </p:sp>
      <p:sp>
        <p:nvSpPr>
          <p:cNvPr id="3" name="Rectangle 3"/>
          <p:cNvSpPr>
            <a:spLocks noGrp="1"/>
          </p:cNvSpPr>
          <p:nvPr>
            <p:ph type="body" idx="1"/>
          </p:nvPr>
        </p:nvSpPr>
        <p:spPr/>
        <p:txBody>
          <a:bodyPr/>
          <a:lstStyle/>
          <a:p>
            <a:r>
              <a:rPr lang="en-US" dirty="0"/>
              <a:t>Provide a brief description of a campaign idea or theme that you believe can support the brand goals – provide as many as you have time for in your group efforts – this can include detailed ways to use social media, as well as in store promotions, or ideas of what a commercial might look like – you can even do a story board if you have time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Plan 	</a:t>
            </a:r>
          </a:p>
        </p:txBody>
      </p:sp>
      <p:sp>
        <p:nvSpPr>
          <p:cNvPr id="3" name="Text Placeholder 2"/>
          <p:cNvSpPr>
            <a:spLocks noGrp="1"/>
          </p:cNvSpPr>
          <p:nvPr>
            <p:ph type="body" idx="1"/>
          </p:nvPr>
        </p:nvSpPr>
        <p:spPr/>
        <p:txBody>
          <a:bodyPr/>
          <a:lstStyle/>
          <a:p>
            <a:r>
              <a:rPr lang="en-US" dirty="0"/>
              <a:t>Summarize the issue for the brand and what you intend for this plan to do </a:t>
            </a:r>
          </a:p>
        </p:txBody>
      </p:sp>
    </p:spTree>
    <p:extLst>
      <p:ext uri="{BB962C8B-B14F-4D97-AF65-F5344CB8AC3E}">
        <p14:creationId xmlns:p14="http://schemas.microsoft.com/office/powerpoint/2010/main" val="31348732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F7915"/>
      </a:hlink>
      <a:folHlink>
        <a:srgbClr val="99660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409B7AB-6D4F-45DE-BE54-BEF364C3A0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Marketing plan presentation</Template>
  <TotalTime>0</TotalTime>
  <Words>1003</Words>
  <Application>Microsoft Office PowerPoint</Application>
  <PresentationFormat>On-screen Show (4:3)</PresentationFormat>
  <Paragraphs>127</Paragraphs>
  <Slides>22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Tw Cen MT</vt:lpstr>
      <vt:lpstr>Wingdings</vt:lpstr>
      <vt:lpstr>Wingdings 2</vt:lpstr>
      <vt:lpstr>Median</vt:lpstr>
      <vt:lpstr>Marketing Plan for UnderArmour: Reaction to the Athleta Girl Line Launch</vt:lpstr>
      <vt:lpstr>Executive Summary </vt:lpstr>
      <vt:lpstr>Brand Foundation – Vision  </vt:lpstr>
      <vt:lpstr>Brand and Product Definition</vt:lpstr>
      <vt:lpstr>Brand Stakeholders </vt:lpstr>
      <vt:lpstr>Perceived Brand Positioning </vt:lpstr>
      <vt:lpstr>Product/Service Focus </vt:lpstr>
      <vt:lpstr>Target Audience and Positioning  </vt:lpstr>
      <vt:lpstr>Situation Analysis – SWOT </vt:lpstr>
      <vt:lpstr>Situation Analysis – SWOT </vt:lpstr>
      <vt:lpstr>Situation Analysis - Competition</vt:lpstr>
      <vt:lpstr>Situation Analysis –  SWOT – Athleta Girl  </vt:lpstr>
      <vt:lpstr>Situation Analysis –  SWOT – Athleta Girl </vt:lpstr>
      <vt:lpstr>Current Situation Statement for UA  </vt:lpstr>
      <vt:lpstr>4 Ps </vt:lpstr>
      <vt:lpstr>Marketing Objectives </vt:lpstr>
      <vt:lpstr>Marketing Objective 1 </vt:lpstr>
      <vt:lpstr>Marketing Objective 2 </vt:lpstr>
      <vt:lpstr>Strategies and Tactics </vt:lpstr>
      <vt:lpstr>Measurement </vt:lpstr>
      <vt:lpstr>Creative Marketing Ideas </vt:lpstr>
      <vt:lpstr>Summary of 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2017-02-13T21:30:12Z</dcterms:created>
  <dcterms:modified xsi:type="dcterms:W3CDTF">2018-06-12T22:26:24Z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TC101079699990</vt:lpwstr>
  </property>
</Properties>
</file>